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95" r:id="rId2"/>
    <p:sldId id="296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6" d="100"/>
          <a:sy n="76" d="100"/>
        </p:scale>
        <p:origin x="-480" y="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4472-17F3-490F-9AE5-0363090BF30B}" type="datetimeFigureOut">
              <a:rPr lang="en-US" smtClean="0"/>
              <a:t>11/25/2020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11B9F-C0D2-4FCA-8FA8-7382552DBD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3975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4472-17F3-490F-9AE5-0363090BF30B}" type="datetimeFigureOut">
              <a:rPr lang="en-US" smtClean="0"/>
              <a:t>11/25/2020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11B9F-C0D2-4FCA-8FA8-7382552DBD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9101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4472-17F3-490F-9AE5-0363090BF30B}" type="datetimeFigureOut">
              <a:rPr lang="en-US" smtClean="0"/>
              <a:t>11/25/2020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11B9F-C0D2-4FCA-8FA8-7382552DBD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487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4472-17F3-490F-9AE5-0363090BF30B}" type="datetimeFigureOut">
              <a:rPr lang="en-US" smtClean="0"/>
              <a:t>11/25/2020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11B9F-C0D2-4FCA-8FA8-7382552DBD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247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4472-17F3-490F-9AE5-0363090BF30B}" type="datetimeFigureOut">
              <a:rPr lang="en-US" smtClean="0"/>
              <a:t>11/25/2020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11B9F-C0D2-4FCA-8FA8-7382552DBD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193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4472-17F3-490F-9AE5-0363090BF30B}" type="datetimeFigureOut">
              <a:rPr lang="en-US" smtClean="0"/>
              <a:t>11/25/2020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11B9F-C0D2-4FCA-8FA8-7382552DBD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121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4472-17F3-490F-9AE5-0363090BF30B}" type="datetimeFigureOut">
              <a:rPr lang="en-US" smtClean="0"/>
              <a:t>11/25/2020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11B9F-C0D2-4FCA-8FA8-7382552DBD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367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4472-17F3-490F-9AE5-0363090BF30B}" type="datetimeFigureOut">
              <a:rPr lang="en-US" smtClean="0"/>
              <a:t>11/25/2020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11B9F-C0D2-4FCA-8FA8-7382552DBD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15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4472-17F3-490F-9AE5-0363090BF30B}" type="datetimeFigureOut">
              <a:rPr lang="en-US" smtClean="0"/>
              <a:t>11/25/2020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11B9F-C0D2-4FCA-8FA8-7382552DBD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854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4472-17F3-490F-9AE5-0363090BF30B}" type="datetimeFigureOut">
              <a:rPr lang="en-US" smtClean="0"/>
              <a:t>11/25/2020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11B9F-C0D2-4FCA-8FA8-7382552DBD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167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4472-17F3-490F-9AE5-0363090BF30B}" type="datetimeFigureOut">
              <a:rPr lang="en-US" smtClean="0"/>
              <a:t>11/25/2020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11B9F-C0D2-4FCA-8FA8-7382552DBD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345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White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04472-17F3-490F-9AE5-0363090BF30B}" type="datetimeFigureOut">
              <a:rPr lang="en-US" smtClean="0"/>
              <a:t>11/25/2020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611B9F-C0D2-4FCA-8FA8-7382552DBD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816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5461" y="0"/>
            <a:ext cx="8825769" cy="409433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algn="ctr"/>
            <a:r>
              <a:rPr lang="ro-RO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AUTORITATEA EXECUTIVĂ</a:t>
            </a:r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2319987" y="934172"/>
            <a:ext cx="2500009" cy="59338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GUVERNUL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099511" y="554477"/>
            <a:ext cx="2081719" cy="59338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</a:t>
            </a:r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Ș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EDINTELE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0421567" y="554477"/>
            <a:ext cx="1770433" cy="58765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Este ales prin vot, pentru maximum 2 mandate de câte 5 ani 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8453336" y="4089396"/>
            <a:ext cx="1313233" cy="32344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Responsabilități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0304833" y="1733084"/>
            <a:ext cx="1887167" cy="54475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Reprezintă statul român atât în relațiile interne cât și externe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10304832" y="3352133"/>
            <a:ext cx="1867712" cy="54865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Veghează la respectarea Constituției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10304832" y="6059022"/>
            <a:ext cx="1867712" cy="589029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Este comandantul forțelor armate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10304833" y="2428310"/>
            <a:ext cx="1887168" cy="73521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Este garantul independenței naționale, al unității și integrității teritoriale a țării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10304832" y="4089396"/>
            <a:ext cx="1867712" cy="74038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Asigură echilibrul între autoritățile statului, precum și între stat și cetățenii săi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10304832" y="4981797"/>
            <a:ext cx="1887168" cy="92521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Emite decrete care se publică în Monitorul Oficial și sunt contrasemnate de Prim-ministru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Left Brace 15"/>
          <p:cNvSpPr/>
          <p:nvPr/>
        </p:nvSpPr>
        <p:spPr>
          <a:xfrm>
            <a:off x="9766570" y="2005459"/>
            <a:ext cx="538262" cy="438561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Arrow Connector 17"/>
          <p:cNvCxnSpPr>
            <a:stCxn id="3" idx="2"/>
            <a:endCxn id="6" idx="1"/>
          </p:cNvCxnSpPr>
          <p:nvPr/>
        </p:nvCxnSpPr>
        <p:spPr>
          <a:xfrm>
            <a:off x="5768346" y="409433"/>
            <a:ext cx="2331165" cy="4417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6" idx="3"/>
            <a:endCxn id="7" idx="1"/>
          </p:cNvCxnSpPr>
          <p:nvPr/>
        </p:nvCxnSpPr>
        <p:spPr>
          <a:xfrm flipV="1">
            <a:off x="10181230" y="848303"/>
            <a:ext cx="240337" cy="28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6" idx="2"/>
            <a:endCxn id="8" idx="0"/>
          </p:cNvCxnSpPr>
          <p:nvPr/>
        </p:nvCxnSpPr>
        <p:spPr>
          <a:xfrm flipH="1">
            <a:off x="9109953" y="1147864"/>
            <a:ext cx="30418" cy="29415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ounded Rectangle 22"/>
          <p:cNvSpPr/>
          <p:nvPr/>
        </p:nvSpPr>
        <p:spPr>
          <a:xfrm>
            <a:off x="700332" y="817657"/>
            <a:ext cx="1157592" cy="28435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Prim-ministru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0" y="1409473"/>
            <a:ext cx="1836252" cy="25952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Miniștrii și alți membrii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Left Brace 24"/>
          <p:cNvSpPr/>
          <p:nvPr/>
        </p:nvSpPr>
        <p:spPr>
          <a:xfrm rot="10800000">
            <a:off x="1849159" y="959833"/>
            <a:ext cx="447047" cy="54206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25"/>
          <p:cNvSpPr/>
          <p:nvPr/>
        </p:nvSpPr>
        <p:spPr>
          <a:xfrm>
            <a:off x="0" y="1866363"/>
            <a:ext cx="1605064" cy="82294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Adoptă ordonanțe și hotărâri pentru organizarea executării legilor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0" y="2886668"/>
            <a:ext cx="1596028" cy="1099401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Elaborează anual proiectul bugetului de stat pe care îl supune aprobării Parlamentului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1" y="4213811"/>
            <a:ext cx="1596027" cy="615971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Poate propune revizuirea Constituției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0" name="Straight Arrow Connector 29"/>
          <p:cNvCxnSpPr>
            <a:stCxn id="3" idx="2"/>
            <a:endCxn id="5" idx="0"/>
          </p:cNvCxnSpPr>
          <p:nvPr/>
        </p:nvCxnSpPr>
        <p:spPr>
          <a:xfrm flipH="1">
            <a:off x="3569992" y="409433"/>
            <a:ext cx="2198354" cy="5247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ounded Rectangle 32"/>
          <p:cNvSpPr/>
          <p:nvPr/>
        </p:nvSpPr>
        <p:spPr>
          <a:xfrm>
            <a:off x="1" y="5044899"/>
            <a:ext cx="1596028" cy="1346173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Organizează alegeri, în termen de 3 luni, pentru un nou președinte, atunci când funcția acestuia a devenit vacantă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5" name="Straight Arrow Connector 34"/>
          <p:cNvCxnSpPr>
            <a:stCxn id="6" idx="1"/>
            <a:endCxn id="5" idx="3"/>
          </p:cNvCxnSpPr>
          <p:nvPr/>
        </p:nvCxnSpPr>
        <p:spPr>
          <a:xfrm flipH="1">
            <a:off x="4819996" y="851171"/>
            <a:ext cx="3279515" cy="37969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ounded Rectangle 35"/>
          <p:cNvSpPr/>
          <p:nvPr/>
        </p:nvSpPr>
        <p:spPr>
          <a:xfrm>
            <a:off x="4642662" y="2197267"/>
            <a:ext cx="2052536" cy="35435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Administrația publică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3696094" y="3119438"/>
            <a:ext cx="824572" cy="31302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Centrală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6431269" y="3163528"/>
            <a:ext cx="661481" cy="31302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Locală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2709878" y="3815449"/>
            <a:ext cx="1327822" cy="38910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Ministere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4226609" y="3810243"/>
            <a:ext cx="1327823" cy="37937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Alte organe de specialitate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2" name="Straight Arrow Connector 41"/>
          <p:cNvCxnSpPr>
            <a:stCxn id="5" idx="2"/>
            <a:endCxn id="26" idx="3"/>
          </p:cNvCxnSpPr>
          <p:nvPr/>
        </p:nvCxnSpPr>
        <p:spPr>
          <a:xfrm flipH="1">
            <a:off x="1605064" y="1527559"/>
            <a:ext cx="1964928" cy="7502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>
            <a:stCxn id="5" idx="2"/>
            <a:endCxn id="27" idx="3"/>
          </p:cNvCxnSpPr>
          <p:nvPr/>
        </p:nvCxnSpPr>
        <p:spPr>
          <a:xfrm flipH="1">
            <a:off x="1596028" y="1527559"/>
            <a:ext cx="1973964" cy="19088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>
            <a:stCxn id="5" idx="2"/>
            <a:endCxn id="28" idx="3"/>
          </p:cNvCxnSpPr>
          <p:nvPr/>
        </p:nvCxnSpPr>
        <p:spPr>
          <a:xfrm flipH="1">
            <a:off x="1596028" y="1527559"/>
            <a:ext cx="1973964" cy="29942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>
            <a:stCxn id="5" idx="2"/>
            <a:endCxn id="33" idx="3"/>
          </p:cNvCxnSpPr>
          <p:nvPr/>
        </p:nvCxnSpPr>
        <p:spPr>
          <a:xfrm flipH="1">
            <a:off x="1596029" y="1527559"/>
            <a:ext cx="1973963" cy="41904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urved Connector 49"/>
          <p:cNvCxnSpPr>
            <a:stCxn id="24" idx="3"/>
            <a:endCxn id="39" idx="0"/>
          </p:cNvCxnSpPr>
          <p:nvPr/>
        </p:nvCxnSpPr>
        <p:spPr>
          <a:xfrm>
            <a:off x="1836252" y="1539237"/>
            <a:ext cx="1537537" cy="2276212"/>
          </a:xfrm>
          <a:prstGeom prst="curvedConnector2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urved Connector 51"/>
          <p:cNvCxnSpPr/>
          <p:nvPr/>
        </p:nvCxnSpPr>
        <p:spPr>
          <a:xfrm>
            <a:off x="1786007" y="1626748"/>
            <a:ext cx="2494436" cy="2157835"/>
          </a:xfrm>
          <a:prstGeom prst="curvedConnector3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>
            <a:endCxn id="36" idx="0"/>
          </p:cNvCxnSpPr>
          <p:nvPr/>
        </p:nvCxnSpPr>
        <p:spPr>
          <a:xfrm>
            <a:off x="4734454" y="1527559"/>
            <a:ext cx="934476" cy="6697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ounded Rectangle 57"/>
          <p:cNvSpPr/>
          <p:nvPr/>
        </p:nvSpPr>
        <p:spPr>
          <a:xfrm>
            <a:off x="5166020" y="4471974"/>
            <a:ext cx="1446052" cy="460001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Consiliul local și Primarul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Rounded Rectangle 58"/>
          <p:cNvSpPr/>
          <p:nvPr/>
        </p:nvSpPr>
        <p:spPr>
          <a:xfrm>
            <a:off x="6930959" y="4471974"/>
            <a:ext cx="1522377" cy="813237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Consiliul Județean și Președintele Consiliului Județean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Rounded Rectangle 59"/>
          <p:cNvSpPr/>
          <p:nvPr/>
        </p:nvSpPr>
        <p:spPr>
          <a:xfrm>
            <a:off x="4586023" y="5612492"/>
            <a:ext cx="2026049" cy="589029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Rezolvă treburile publice din comune și din orașe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" name="Rounded Rectangle 60"/>
          <p:cNvSpPr/>
          <p:nvPr/>
        </p:nvSpPr>
        <p:spPr>
          <a:xfrm>
            <a:off x="7072009" y="5612491"/>
            <a:ext cx="2037943" cy="589029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Rezolvă problemele la nivel județean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3" name="Straight Arrow Connector 62"/>
          <p:cNvCxnSpPr>
            <a:stCxn id="36" idx="2"/>
            <a:endCxn id="37" idx="0"/>
          </p:cNvCxnSpPr>
          <p:nvPr/>
        </p:nvCxnSpPr>
        <p:spPr>
          <a:xfrm flipH="1">
            <a:off x="4108380" y="2551622"/>
            <a:ext cx="1560550" cy="5678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>
            <a:stCxn id="36" idx="2"/>
            <a:endCxn id="38" idx="0"/>
          </p:cNvCxnSpPr>
          <p:nvPr/>
        </p:nvCxnSpPr>
        <p:spPr>
          <a:xfrm>
            <a:off x="5668930" y="2551622"/>
            <a:ext cx="1093080" cy="6119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>
            <a:stCxn id="37" idx="2"/>
            <a:endCxn id="39" idx="0"/>
          </p:cNvCxnSpPr>
          <p:nvPr/>
        </p:nvCxnSpPr>
        <p:spPr>
          <a:xfrm flipH="1">
            <a:off x="3373789" y="3432458"/>
            <a:ext cx="734591" cy="3829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>
            <a:stCxn id="37" idx="2"/>
            <a:endCxn id="40" idx="0"/>
          </p:cNvCxnSpPr>
          <p:nvPr/>
        </p:nvCxnSpPr>
        <p:spPr>
          <a:xfrm>
            <a:off x="4108380" y="3432458"/>
            <a:ext cx="782141" cy="3777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>
            <a:stCxn id="38" idx="2"/>
            <a:endCxn id="58" idx="0"/>
          </p:cNvCxnSpPr>
          <p:nvPr/>
        </p:nvCxnSpPr>
        <p:spPr>
          <a:xfrm flipH="1">
            <a:off x="5889046" y="3476548"/>
            <a:ext cx="872964" cy="9954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>
            <a:stCxn id="38" idx="2"/>
            <a:endCxn id="59" idx="0"/>
          </p:cNvCxnSpPr>
          <p:nvPr/>
        </p:nvCxnSpPr>
        <p:spPr>
          <a:xfrm>
            <a:off x="6762010" y="3476548"/>
            <a:ext cx="930138" cy="9954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>
            <a:stCxn id="58" idx="2"/>
            <a:endCxn id="60" idx="0"/>
          </p:cNvCxnSpPr>
          <p:nvPr/>
        </p:nvCxnSpPr>
        <p:spPr>
          <a:xfrm flipH="1">
            <a:off x="5599048" y="4931975"/>
            <a:ext cx="289998" cy="6805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>
            <a:stCxn id="59" idx="2"/>
            <a:endCxn id="61" idx="0"/>
          </p:cNvCxnSpPr>
          <p:nvPr/>
        </p:nvCxnSpPr>
        <p:spPr>
          <a:xfrm>
            <a:off x="7692148" y="5285211"/>
            <a:ext cx="398833" cy="3272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5865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5258" y="1479941"/>
            <a:ext cx="10515600" cy="2954273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Clasa</a:t>
            </a:r>
            <a:r>
              <a:rPr lang="en-US" dirty="0" smtClean="0"/>
              <a:t> </a:t>
            </a:r>
            <a:r>
              <a:rPr lang="en-US" smtClean="0"/>
              <a:t>a VII-a</a:t>
            </a:r>
            <a:br>
              <a:rPr lang="en-US" smtClean="0"/>
            </a:br>
            <a:r>
              <a:rPr lang="en-US" smtClean="0"/>
              <a:t>Instrucțiuni</a:t>
            </a:r>
            <a:r>
              <a:rPr lang="en-US" dirty="0" smtClean="0"/>
              <a:t>!</a:t>
            </a:r>
            <a:br>
              <a:rPr lang="en-US" dirty="0" smtClean="0"/>
            </a:br>
            <a:r>
              <a:rPr lang="en-US" dirty="0" smtClean="0"/>
              <a:t>De </a:t>
            </a:r>
            <a:r>
              <a:rPr lang="en-US" dirty="0" err="1" smtClean="0"/>
              <a:t>citit</a:t>
            </a:r>
            <a:r>
              <a:rPr lang="en-US" dirty="0" smtClean="0"/>
              <a:t> </a:t>
            </a:r>
            <a:r>
              <a:rPr lang="en-US" dirty="0" err="1" smtClean="0"/>
              <a:t>lecția</a:t>
            </a:r>
            <a:r>
              <a:rPr lang="en-US" dirty="0" smtClean="0"/>
              <a:t> din manual, pag.38-39</a:t>
            </a:r>
            <a:br>
              <a:rPr lang="en-US" dirty="0" smtClean="0"/>
            </a:br>
            <a:r>
              <a:rPr lang="en-US" dirty="0" smtClean="0"/>
              <a:t>De </a:t>
            </a:r>
            <a:r>
              <a:rPr lang="en-US" dirty="0" err="1" smtClean="0"/>
              <a:t>transcris</a:t>
            </a:r>
            <a:r>
              <a:rPr lang="en-US" dirty="0" smtClean="0"/>
              <a:t> </a:t>
            </a:r>
            <a:r>
              <a:rPr lang="en-US" dirty="0" err="1" smtClean="0"/>
              <a:t>schița</a:t>
            </a:r>
            <a:r>
              <a:rPr lang="en-US" dirty="0" smtClean="0"/>
              <a:t> </a:t>
            </a:r>
            <a:r>
              <a:rPr lang="en-US" dirty="0" err="1" smtClean="0"/>
              <a:t>lecției</a:t>
            </a:r>
            <a:r>
              <a:rPr lang="en-US" dirty="0" smtClean="0"/>
              <a:t> </a:t>
            </a:r>
            <a:r>
              <a:rPr lang="en-US" dirty="0" err="1" smtClean="0"/>
              <a:t>pe</a:t>
            </a:r>
            <a:r>
              <a:rPr lang="en-US" dirty="0" smtClean="0"/>
              <a:t> </a:t>
            </a:r>
            <a:r>
              <a:rPr lang="en-US" dirty="0" err="1" smtClean="0"/>
              <a:t>caiet</a:t>
            </a:r>
            <a:r>
              <a:rPr lang="en-US" dirty="0" smtClean="0"/>
              <a:t>.</a:t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21338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359</TotalTime>
  <Words>161</Words>
  <Application>Microsoft Office PowerPoint</Application>
  <PresentationFormat>Custom</PresentationFormat>
  <Paragraphs>27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Clasa a VII-a Instrucțiuni! De citit lecția din manual, pag.38-39 De transcris schița lecției pe caiet.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PRINCIPIILE STATULUI DEMOCRATIC</dc:title>
  <dc:creator>Ana Maria Chispal</dc:creator>
  <cp:lastModifiedBy>aling</cp:lastModifiedBy>
  <cp:revision>43</cp:revision>
  <dcterms:created xsi:type="dcterms:W3CDTF">2020-10-14T05:32:32Z</dcterms:created>
  <dcterms:modified xsi:type="dcterms:W3CDTF">2020-11-25T16:01:49Z</dcterms:modified>
</cp:coreProperties>
</file>